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dab30af3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dab30af3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dab30af3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dab30af3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dab30af3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dab30af3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9262b3f4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9262b3f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e9262b3f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e9262b3f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dab30af3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dab30af3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dab30af3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dab30af3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dab30af3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dab30af3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9262b3f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9262b3f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9262b3f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9262b3f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e9262b3f4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e9262b3f4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dab30af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dab30af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e9262b3f4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e9262b3f4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e9262b3f4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e9262b3f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dce2c9da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dce2c9da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dab30af3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dab30af3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dce2c9da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dce2c9da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dce2c9da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dce2c9da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dab30af3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dab30af3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23.jpg"/><Relationship Id="rId5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8.jpg"/><Relationship Id="rId5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0.jpg"/><Relationship Id="rId6" Type="http://schemas.openxmlformats.org/officeDocument/2006/relationships/image" Target="../media/image2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39.png"/><Relationship Id="rId5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32.png"/><Relationship Id="rId5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29.png"/><Relationship Id="rId5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jpg"/><Relationship Id="rId4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11175" y="1783700"/>
            <a:ext cx="7082400" cy="20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435650" y="1978675"/>
            <a:ext cx="6272700" cy="1277400"/>
          </a:xfrm>
          <a:prstGeom prst="parallelogram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5670400" y="4429575"/>
            <a:ext cx="3234000" cy="472800"/>
          </a:xfrm>
          <a:prstGeom prst="parallelogram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6172175" y="4454925"/>
            <a:ext cx="29082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Marta Kozień 8b</a:t>
            </a:r>
            <a:endParaRPr b="1" i="1"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884050" y="2091625"/>
            <a:ext cx="52119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Podstawy bezpieczeństwa w internecie</a:t>
            </a:r>
            <a:endParaRPr b="1" sz="2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72575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3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Ustaw wyszukiwarkę i przeglądarkę w trybie prywatnym </a:t>
            </a:r>
            <a:endParaRPr b="1" sz="13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3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Nie akceptuj ciasteczek (cookies), jeśli nie musisz</a:t>
            </a:r>
            <a:endParaRPr b="1" sz="13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3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– to sposób na zbieranie informacji o Tobie.</a:t>
            </a:r>
            <a:br>
              <a:rPr b="1" lang="pl" sz="13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3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3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Uważaj na phishing – nie klikaj w podejrzane linki, </a:t>
            </a:r>
            <a:endParaRPr b="1" sz="13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3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nie otwieraj załączników od nieznanych nadawców.</a:t>
            </a:r>
            <a:br>
              <a:rPr b="1" lang="pl" sz="13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3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75" y="72550"/>
            <a:ext cx="8839200" cy="774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22"/>
          <p:cNvCxnSpPr/>
          <p:nvPr/>
        </p:nvCxnSpPr>
        <p:spPr>
          <a:xfrm>
            <a:off x="186250" y="1369275"/>
            <a:ext cx="5233200" cy="4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22"/>
          <p:cNvCxnSpPr/>
          <p:nvPr/>
        </p:nvCxnSpPr>
        <p:spPr>
          <a:xfrm>
            <a:off x="130200" y="2623500"/>
            <a:ext cx="5233200" cy="4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2"/>
          <p:cNvCxnSpPr/>
          <p:nvPr/>
        </p:nvCxnSpPr>
        <p:spPr>
          <a:xfrm>
            <a:off x="186250" y="3877725"/>
            <a:ext cx="5233200" cy="4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9" name="Google Shape;16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8225" y="2906801"/>
            <a:ext cx="2990426" cy="1993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yb incognito - co daje, czy chroni, poradnik | Eurogamer.pl" id="170" name="Google Shape;17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2200" y="847450"/>
            <a:ext cx="3231850" cy="16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-28135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b="1" lang="pl" sz="132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Po zakończeniu wideorozmowy zasłaniaj kamerę </a:t>
            </a:r>
            <a:endParaRPr b="1" sz="132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b="1" lang="pl" sz="132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 wyłącz mikrofon – zapobiegniesz przypadkowemu podsłuchowi.</a:t>
            </a:r>
            <a:br>
              <a:rPr b="1" lang="pl" sz="132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32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b="1" sz="132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b="1" lang="pl" sz="132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Używaj tylko zaufanych programów i połączeń internetowych do wideorozmów </a:t>
            </a:r>
            <a:endParaRPr b="1" sz="132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b="1" sz="132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b="1" sz="132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b="1" lang="pl" sz="132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Nie pokazuj swojego ekranu i nie udostępniaj plików,</a:t>
            </a:r>
            <a:endParaRPr b="1" sz="132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b="1" lang="pl" sz="132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jeśli nie masz pewności co do bezpieczeństwa rozmówcy.</a:t>
            </a:r>
            <a:br>
              <a:rPr b="1" lang="pl" sz="132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32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b="1" lang="pl" sz="132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 b="1" sz="132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76" name="Google Shape;17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75" y="72550"/>
            <a:ext cx="8839200" cy="774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3"/>
          <p:cNvCxnSpPr/>
          <p:nvPr/>
        </p:nvCxnSpPr>
        <p:spPr>
          <a:xfrm>
            <a:off x="333725" y="2814675"/>
            <a:ext cx="5233200" cy="4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3"/>
          <p:cNvCxnSpPr/>
          <p:nvPr/>
        </p:nvCxnSpPr>
        <p:spPr>
          <a:xfrm>
            <a:off x="288900" y="1696900"/>
            <a:ext cx="5233200" cy="4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3"/>
          <p:cNvCxnSpPr/>
          <p:nvPr/>
        </p:nvCxnSpPr>
        <p:spPr>
          <a:xfrm>
            <a:off x="288900" y="4066850"/>
            <a:ext cx="5233200" cy="4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0" name="Google Shape;1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1748" y="2625700"/>
            <a:ext cx="3100646" cy="205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7894" y="1065200"/>
            <a:ext cx="1576100" cy="15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75" y="72550"/>
            <a:ext cx="8839200" cy="774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875" y="990594"/>
            <a:ext cx="5524500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/>
        </p:nvSpPr>
        <p:spPr>
          <a:xfrm>
            <a:off x="215150" y="2906825"/>
            <a:ext cx="6432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3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Zawsze sprawdzaj folder </a:t>
            </a:r>
            <a:r>
              <a:rPr b="1" lang="pl" sz="132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„spam”</a:t>
            </a:r>
            <a:r>
              <a:rPr b="1" lang="pl" sz="13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 trafiają tam czasem ważne wiadomości</a:t>
            </a:r>
            <a:endParaRPr b="1" sz="13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286875" y="3779800"/>
            <a:ext cx="61521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3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Zadbaj o bezpieczne ustawienia poczty e-mail 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90" name="Google Shape;190;p24"/>
          <p:cNvCxnSpPr/>
          <p:nvPr/>
        </p:nvCxnSpPr>
        <p:spPr>
          <a:xfrm>
            <a:off x="365550" y="2624975"/>
            <a:ext cx="5233200" cy="4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24"/>
          <p:cNvCxnSpPr/>
          <p:nvPr/>
        </p:nvCxnSpPr>
        <p:spPr>
          <a:xfrm>
            <a:off x="286875" y="3722075"/>
            <a:ext cx="5233200" cy="4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2" name="Google Shape;19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4625" y="1481532"/>
            <a:ext cx="2705859" cy="1754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 Mail Zdjęcia - darmowe pobieranie na Freepik" id="193" name="Google Shape;19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8725" y="3321575"/>
            <a:ext cx="1668424" cy="166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idx="1" type="body"/>
          </p:nvPr>
        </p:nvSpPr>
        <p:spPr>
          <a:xfrm>
            <a:off x="129225" y="863550"/>
            <a:ext cx="8520600" cy="39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Chroń swoją prywatność w mediach społecznościowych</a:t>
            </a:r>
            <a:endParaRPr b="1" sz="16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– ustaw widoczność postów tylko dla znajomych.</a:t>
            </a:r>
            <a:b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6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7901"/>
              <a:buFont typeface="Arial"/>
              <a:buNone/>
            </a:pPr>
            <a:r>
              <a:t/>
            </a:r>
            <a:endParaRPr b="1" sz="16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Wszystko, co robisz w sieci,</a:t>
            </a:r>
            <a:endParaRPr b="1" sz="16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zostawia ślad cyfrowy</a:t>
            </a:r>
            <a:endParaRPr b="1" sz="16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– nawet po usunięciu treści pozostają </a:t>
            </a:r>
            <a:endParaRPr b="1" sz="16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one na serwerach.</a:t>
            </a:r>
            <a:endParaRPr b="1" sz="16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7901"/>
              <a:buFont typeface="Arial"/>
              <a:buNone/>
            </a:pPr>
            <a:b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6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Nie udostępniaj danych osobowych bez potrzeby </a:t>
            </a:r>
            <a:endParaRPr b="1" sz="16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7901"/>
              <a:buFont typeface="Arial"/>
              <a:buNone/>
            </a:pP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– mogą zostać wykorzystane przez reklamodawców lub oszustów.</a:t>
            </a:r>
            <a:endParaRPr b="1" sz="16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99" name="Google Shape;1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75" y="72550"/>
            <a:ext cx="8839200" cy="774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000" y="1502075"/>
            <a:ext cx="3526849" cy="2288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25"/>
          <p:cNvCxnSpPr/>
          <p:nvPr/>
        </p:nvCxnSpPr>
        <p:spPr>
          <a:xfrm>
            <a:off x="186250" y="1677200"/>
            <a:ext cx="4172700" cy="3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5"/>
          <p:cNvCxnSpPr/>
          <p:nvPr/>
        </p:nvCxnSpPr>
        <p:spPr>
          <a:xfrm>
            <a:off x="186250" y="3449050"/>
            <a:ext cx="4286700" cy="22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>
            <p:ph type="title"/>
          </p:nvPr>
        </p:nvSpPr>
        <p:spPr>
          <a:xfrm>
            <a:off x="311700" y="91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1818">
                <a:latin typeface="Courier New"/>
                <a:ea typeface="Courier New"/>
                <a:cs typeface="Courier New"/>
                <a:sym typeface="Courier New"/>
              </a:rPr>
              <a:t>Jak zrobić aby nasz profil na facebooku stał się prywatny?</a:t>
            </a:r>
            <a:endParaRPr b="1" sz="1818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08" name="Google Shape;208;p26"/>
          <p:cNvCxnSpPr/>
          <p:nvPr/>
        </p:nvCxnSpPr>
        <p:spPr>
          <a:xfrm>
            <a:off x="51000" y="312500"/>
            <a:ext cx="2607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6"/>
          <p:cNvCxnSpPr/>
          <p:nvPr/>
        </p:nvCxnSpPr>
        <p:spPr>
          <a:xfrm flipH="1" rot="10800000">
            <a:off x="8463300" y="369600"/>
            <a:ext cx="582900" cy="102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0" name="Google Shape;21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00" y="528375"/>
            <a:ext cx="2130825" cy="45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/>
          <p:nvPr/>
        </p:nvSpPr>
        <p:spPr>
          <a:xfrm>
            <a:off x="3721750" y="2722925"/>
            <a:ext cx="1140600" cy="6957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2" name="Google Shape;212;p26"/>
          <p:cNvCxnSpPr/>
          <p:nvPr/>
        </p:nvCxnSpPr>
        <p:spPr>
          <a:xfrm rot="10800000">
            <a:off x="2709325" y="1116575"/>
            <a:ext cx="677100" cy="4629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3" name="Google Shape;213;p26"/>
          <p:cNvSpPr txBox="1"/>
          <p:nvPr/>
        </p:nvSpPr>
        <p:spPr>
          <a:xfrm>
            <a:off x="3384400" y="820475"/>
            <a:ext cx="18153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otwieramy facebooka (aplikacje) i </a:t>
            </a: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klikamy</a:t>
            </a: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w te 3 paski</a:t>
            </a:r>
            <a:endParaRPr b="1" sz="16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6900" y="647725"/>
            <a:ext cx="2034825" cy="429707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 txBox="1"/>
          <p:nvPr/>
        </p:nvSpPr>
        <p:spPr>
          <a:xfrm>
            <a:off x="7561725" y="1726163"/>
            <a:ext cx="1434300" cy="2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zjeżdżamy</a:t>
            </a: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trochę niżej</a:t>
            </a:r>
            <a:endParaRPr b="1" sz="16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6025"/>
            <a:ext cx="8839199" cy="52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450" y="733526"/>
            <a:ext cx="2743193" cy="4257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27"/>
          <p:cNvCxnSpPr/>
          <p:nvPr/>
        </p:nvCxnSpPr>
        <p:spPr>
          <a:xfrm rot="10800000">
            <a:off x="2720550" y="3918025"/>
            <a:ext cx="677100" cy="4629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3" name="Google Shape;223;p27"/>
          <p:cNvSpPr txBox="1"/>
          <p:nvPr/>
        </p:nvSpPr>
        <p:spPr>
          <a:xfrm>
            <a:off x="3397650" y="3918025"/>
            <a:ext cx="1703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klikamy ustawienia i prywatność</a:t>
            </a:r>
            <a:endParaRPr b="1" sz="16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3679050" y="2134250"/>
            <a:ext cx="1140600" cy="6957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1050" y="733526"/>
            <a:ext cx="2759236" cy="4257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27"/>
          <p:cNvCxnSpPr/>
          <p:nvPr/>
        </p:nvCxnSpPr>
        <p:spPr>
          <a:xfrm rot="10800000">
            <a:off x="7579425" y="1840450"/>
            <a:ext cx="677100" cy="4629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7" name="Google Shape;227;p27"/>
          <p:cNvSpPr txBox="1"/>
          <p:nvPr/>
        </p:nvSpPr>
        <p:spPr>
          <a:xfrm>
            <a:off x="7860275" y="2303350"/>
            <a:ext cx="20730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5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klikamy ustawienia</a:t>
            </a:r>
            <a:endParaRPr b="1" sz="15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50" y="0"/>
            <a:ext cx="8839199" cy="52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500" y="525125"/>
            <a:ext cx="2326325" cy="45950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28"/>
          <p:cNvCxnSpPr/>
          <p:nvPr/>
        </p:nvCxnSpPr>
        <p:spPr>
          <a:xfrm rot="10800000">
            <a:off x="2216200" y="3817225"/>
            <a:ext cx="766800" cy="4455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5" name="Google Shape;235;p28"/>
          <p:cNvSpPr txBox="1"/>
          <p:nvPr/>
        </p:nvSpPr>
        <p:spPr>
          <a:xfrm>
            <a:off x="3027825" y="3817225"/>
            <a:ext cx="1544100" cy="12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klikamy kontrola prywatności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6" name="Google Shape;236;p28"/>
          <p:cNvSpPr/>
          <p:nvPr/>
        </p:nvSpPr>
        <p:spPr>
          <a:xfrm>
            <a:off x="3520925" y="2134250"/>
            <a:ext cx="1140600" cy="6957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0300" y="665813"/>
            <a:ext cx="2343722" cy="43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 txBox="1"/>
          <p:nvPr/>
        </p:nvSpPr>
        <p:spPr>
          <a:xfrm>
            <a:off x="7332400" y="2829950"/>
            <a:ext cx="1669800" cy="22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klikamy w pomarańczowy kafelek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239" name="Google Shape;239;p28"/>
          <p:cNvCxnSpPr/>
          <p:nvPr/>
        </p:nvCxnSpPr>
        <p:spPr>
          <a:xfrm rot="10800000">
            <a:off x="5524400" y="2134175"/>
            <a:ext cx="1817700" cy="8847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50" y="0"/>
            <a:ext cx="8839199" cy="52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250" y="525101"/>
            <a:ext cx="2190926" cy="431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9"/>
          <p:cNvSpPr txBox="1"/>
          <p:nvPr/>
        </p:nvSpPr>
        <p:spPr>
          <a:xfrm>
            <a:off x="2433925" y="3175750"/>
            <a:ext cx="1512900" cy="1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klikamy kontynuuj </a:t>
            </a:r>
            <a:endParaRPr b="1" sz="16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47" name="Google Shape;247;p29"/>
          <p:cNvCxnSpPr/>
          <p:nvPr/>
        </p:nvCxnSpPr>
        <p:spPr>
          <a:xfrm flipH="1">
            <a:off x="1812700" y="3567950"/>
            <a:ext cx="598800" cy="6639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48" name="Google Shape;24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9350" y="587851"/>
            <a:ext cx="2166648" cy="431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9"/>
          <p:cNvSpPr txBox="1"/>
          <p:nvPr/>
        </p:nvSpPr>
        <p:spPr>
          <a:xfrm>
            <a:off x="6978525" y="1214725"/>
            <a:ext cx="1737000" cy="24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teraz będziemy mogli wybierać czy informacje o nas </a:t>
            </a: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są</a:t>
            </a: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publiczne czy nie poprzez kliknięcie tej strzałki i wybranie</a:t>
            </a:r>
            <a:endParaRPr b="1" sz="16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50" name="Google Shape;250;p29"/>
          <p:cNvCxnSpPr/>
          <p:nvPr/>
        </p:nvCxnSpPr>
        <p:spPr>
          <a:xfrm flipH="1">
            <a:off x="6436250" y="1907850"/>
            <a:ext cx="598800" cy="6639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1" name="Google Shape;251;p29"/>
          <p:cNvSpPr/>
          <p:nvPr/>
        </p:nvSpPr>
        <p:spPr>
          <a:xfrm>
            <a:off x="2841463" y="1730850"/>
            <a:ext cx="1140600" cy="6957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50" y="0"/>
            <a:ext cx="8839199" cy="52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525" y="525101"/>
            <a:ext cx="2042952" cy="4313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30"/>
          <p:cNvCxnSpPr/>
          <p:nvPr/>
        </p:nvCxnSpPr>
        <p:spPr>
          <a:xfrm flipH="1">
            <a:off x="1230025" y="3803275"/>
            <a:ext cx="1965900" cy="8319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9" name="Google Shape;259;p30"/>
          <p:cNvSpPr txBox="1"/>
          <p:nvPr/>
        </p:nvSpPr>
        <p:spPr>
          <a:xfrm>
            <a:off x="2736475" y="3039475"/>
            <a:ext cx="2185200" cy="15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za każdym razem klikamy “</a:t>
            </a:r>
            <a:r>
              <a:rPr b="1" lang="pl" sz="162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DALEJ</a:t>
            </a: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”</a:t>
            </a:r>
            <a:endParaRPr b="1" sz="1800">
              <a:solidFill>
                <a:srgbClr val="0000FF"/>
              </a:solidFill>
            </a:endParaRPr>
          </a:p>
        </p:txBody>
      </p:sp>
      <p:pic>
        <p:nvPicPr>
          <p:cNvPr id="260" name="Google Shape;26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1400" y="576626"/>
            <a:ext cx="2027706" cy="431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0"/>
          <p:cNvSpPr/>
          <p:nvPr/>
        </p:nvSpPr>
        <p:spPr>
          <a:xfrm>
            <a:off x="3781075" y="1697225"/>
            <a:ext cx="1140600" cy="6957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50" y="0"/>
            <a:ext cx="8839199" cy="52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3125" y="648376"/>
            <a:ext cx="2328770" cy="431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1"/>
          <p:cNvSpPr txBox="1"/>
          <p:nvPr/>
        </p:nvSpPr>
        <p:spPr>
          <a:xfrm>
            <a:off x="6120650" y="1125075"/>
            <a:ext cx="1927500" cy="2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2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Gotowe:-)</a:t>
            </a: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za każdym razem mogłeś wybrać inną </a:t>
            </a: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opcję</a:t>
            </a:r>
            <a:r>
              <a:rPr b="1" lang="pl" sz="16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np. niewidoczność dla innych twojego maila</a:t>
            </a:r>
            <a:endParaRPr b="1" sz="16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9" name="Google Shape;269;p31"/>
          <p:cNvSpPr/>
          <p:nvPr/>
        </p:nvSpPr>
        <p:spPr>
          <a:xfrm>
            <a:off x="932375" y="1876050"/>
            <a:ext cx="1140600" cy="6957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048825" y="57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latin typeface="Courier New"/>
                <a:ea typeface="Courier New"/>
                <a:cs typeface="Courier New"/>
                <a:sym typeface="Courier New"/>
              </a:rPr>
              <a:t>SILNE HASŁA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211175" y="525200"/>
            <a:ext cx="8520600" cy="5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Aby być bezpiecznym w internecie trzeba mieć silne hasła</a:t>
            </a:r>
            <a:endParaRPr b="1" sz="1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777800" y="971875"/>
            <a:ext cx="3170400" cy="26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>
                <a:solidFill>
                  <a:srgbClr val="FF0000"/>
                </a:solidFill>
              </a:rPr>
              <a:t>Złe hasła przykłady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pl" sz="2000">
                <a:solidFill>
                  <a:srgbClr val="FF0000"/>
                </a:solidFill>
              </a:rPr>
              <a:t>123456, 12345678, 123456789.</a:t>
            </a:r>
            <a:endParaRPr b="1" sz="2000">
              <a:solidFill>
                <a:srgbClr val="FF0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pl" sz="2000">
                <a:solidFill>
                  <a:srgbClr val="FF0000"/>
                </a:solidFill>
              </a:rPr>
              <a:t>123123.</a:t>
            </a:r>
            <a:endParaRPr b="1" sz="2000">
              <a:solidFill>
                <a:srgbClr val="FF0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pl" sz="2000">
                <a:solidFill>
                  <a:srgbClr val="FF0000"/>
                </a:solidFill>
              </a:rPr>
              <a:t>password.</a:t>
            </a:r>
            <a:endParaRPr b="1" sz="2000">
              <a:solidFill>
                <a:srgbClr val="FF0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pl" sz="2000">
                <a:solidFill>
                  <a:srgbClr val="FF0000"/>
                </a:solidFill>
              </a:rPr>
              <a:t>qwerty.</a:t>
            </a:r>
            <a:endParaRPr b="1" sz="2000">
              <a:solidFill>
                <a:srgbClr val="FF0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pl" sz="2000">
                <a:solidFill>
                  <a:srgbClr val="FF0000"/>
                </a:solidFill>
              </a:rPr>
              <a:t>zaq12wsx.</a:t>
            </a:r>
            <a:endParaRPr b="1" sz="2000">
              <a:solidFill>
                <a:srgbClr val="FF0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pl" sz="2000">
                <a:solidFill>
                  <a:srgbClr val="FF0000"/>
                </a:solidFill>
              </a:rPr>
              <a:t>admin.</a:t>
            </a:r>
            <a:endParaRPr b="1" sz="2000">
              <a:solidFill>
                <a:srgbClr val="FF0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pl" sz="2000">
                <a:solidFill>
                  <a:srgbClr val="FF0000"/>
                </a:solidFill>
              </a:rPr>
              <a:t>abc123.</a:t>
            </a:r>
            <a:endParaRPr b="1" sz="2000">
              <a:solidFill>
                <a:srgbClr val="FF0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pl" sz="2000">
                <a:solidFill>
                  <a:srgbClr val="FF0000"/>
                </a:solidFill>
              </a:rPr>
              <a:t>iloveyou.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5355200" y="1042400"/>
            <a:ext cx="3170400" cy="26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>
                <a:solidFill>
                  <a:srgbClr val="38761D"/>
                </a:solidFill>
              </a:rPr>
              <a:t>Dobre hasła </a:t>
            </a:r>
            <a:r>
              <a:rPr b="1" lang="pl" sz="2000">
                <a:solidFill>
                  <a:srgbClr val="38761D"/>
                </a:solidFill>
              </a:rPr>
              <a:t>przykłady</a:t>
            </a:r>
            <a:endParaRPr b="1" sz="2000">
              <a:solidFill>
                <a:srgbClr val="38761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8761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>
                <a:solidFill>
                  <a:srgbClr val="38761D"/>
                </a:solidFill>
              </a:rPr>
              <a:t>m#P52s</a:t>
            </a:r>
            <a:endParaRPr b="1" sz="2000">
              <a:solidFill>
                <a:srgbClr val="38761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8761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>
                <a:solidFill>
                  <a:srgbClr val="38761D"/>
                </a:solidFill>
              </a:rPr>
              <a:t>@ap$V</a:t>
            </a:r>
            <a:endParaRPr b="1" sz="2000">
              <a:solidFill>
                <a:srgbClr val="38761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8761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>
                <a:solidFill>
                  <a:srgbClr val="38761D"/>
                </a:solidFill>
              </a:rPr>
              <a:t>S3rKaNaPa</a:t>
            </a:r>
            <a:endParaRPr b="1" sz="2000">
              <a:solidFill>
                <a:srgbClr val="38761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8761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>
                <a:solidFill>
                  <a:srgbClr val="38761D"/>
                </a:solidFill>
              </a:rPr>
              <a:t>lin#90</a:t>
            </a:r>
            <a:endParaRPr b="1" sz="2000">
              <a:solidFill>
                <a:srgbClr val="38761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>
                <a:solidFill>
                  <a:srgbClr val="38761D"/>
                </a:solidFill>
              </a:rPr>
              <a:t> </a:t>
            </a:r>
            <a:endParaRPr b="1" sz="2000">
              <a:solidFill>
                <a:srgbClr val="38761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>
                <a:solidFill>
                  <a:srgbClr val="38761D"/>
                </a:solidFill>
              </a:rPr>
              <a:t>kawatramwajryba</a:t>
            </a:r>
            <a:endParaRPr b="1" sz="2000">
              <a:solidFill>
                <a:srgbClr val="38761D"/>
              </a:solidFill>
            </a:endParaRPr>
          </a:p>
        </p:txBody>
      </p:sp>
      <p:cxnSp>
        <p:nvCxnSpPr>
          <p:cNvPr id="67" name="Google Shape;67;p14"/>
          <p:cNvCxnSpPr>
            <a:endCxn id="63" idx="1"/>
          </p:cNvCxnSpPr>
          <p:nvPr/>
        </p:nvCxnSpPr>
        <p:spPr>
          <a:xfrm flipH="1" rot="10800000">
            <a:off x="161925" y="343625"/>
            <a:ext cx="2886900" cy="25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" name="Google Shape;68;p14"/>
          <p:cNvCxnSpPr/>
          <p:nvPr/>
        </p:nvCxnSpPr>
        <p:spPr>
          <a:xfrm flipH="1" rot="10800000">
            <a:off x="5355200" y="358100"/>
            <a:ext cx="3622500" cy="114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0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513400" y="7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 robić a czego unikać przy tworzeniu hasła?</a:t>
            </a:r>
            <a:endParaRPr b="1" sz="2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222050" y="1331750"/>
            <a:ext cx="4016100" cy="34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Wybierz hasło podobne do poprzedniego hasła  </a:t>
            </a:r>
            <a:endParaRPr b="1" sz="1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Hasła zawierające, prawdziwe imiona i nazwiska lub nazwy firm itd.</a:t>
            </a:r>
            <a:endParaRPr b="1" sz="1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Słowa, które są pisane        od tyłu</a:t>
            </a:r>
            <a:endParaRPr b="1" sz="1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Udostępniania haseł</a:t>
            </a:r>
            <a:endParaRPr b="1" sz="1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5" name="Google Shape;75;p15"/>
          <p:cNvCxnSpPr/>
          <p:nvPr/>
        </p:nvCxnSpPr>
        <p:spPr>
          <a:xfrm flipH="1" rot="10800000">
            <a:off x="58600" y="357525"/>
            <a:ext cx="454800" cy="81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p15"/>
          <p:cNvCxnSpPr/>
          <p:nvPr/>
        </p:nvCxnSpPr>
        <p:spPr>
          <a:xfrm flipH="1" rot="10800000">
            <a:off x="8187475" y="359625"/>
            <a:ext cx="911700" cy="3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5"/>
          <p:cNvSpPr txBox="1"/>
          <p:nvPr/>
        </p:nvSpPr>
        <p:spPr>
          <a:xfrm>
            <a:off x="1400700" y="682300"/>
            <a:ext cx="31713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>
                <a:solidFill>
                  <a:srgbClr val="FF0000"/>
                </a:solidFill>
              </a:rPr>
              <a:t>UNIKAJ</a:t>
            </a:r>
            <a:endParaRPr b="1" i="1" sz="1800">
              <a:solidFill>
                <a:srgbClr val="FF0000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5851675" y="682300"/>
            <a:ext cx="36981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>
                <a:solidFill>
                  <a:srgbClr val="38761D"/>
                </a:solidFill>
              </a:rPr>
              <a:t>SPRÓBUJ</a:t>
            </a:r>
            <a:endParaRPr b="1" i="1" sz="1800">
              <a:solidFill>
                <a:srgbClr val="38761D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4495800" y="1267550"/>
            <a:ext cx="4258200" cy="3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600">
                <a:latin typeface="Courier New"/>
                <a:ea typeface="Courier New"/>
                <a:cs typeface="Courier New"/>
                <a:sym typeface="Courier New"/>
              </a:rPr>
              <a:t>Wybierz hasło, które możesz zapamiętać</a:t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00">
                <a:latin typeface="Courier New"/>
                <a:ea typeface="Courier New"/>
                <a:cs typeface="Courier New"/>
                <a:sym typeface="Courier New"/>
              </a:rPr>
              <a:t>Regularnie zmieniać hasła</a:t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00">
                <a:latin typeface="Courier New"/>
                <a:ea typeface="Courier New"/>
                <a:cs typeface="Courier New"/>
                <a:sym typeface="Courier New"/>
              </a:rPr>
              <a:t>Nie należy używać tego samego hasła do wielu kont i programów</a:t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0" name="Google Shape;80;p15"/>
          <p:cNvCxnSpPr/>
          <p:nvPr/>
        </p:nvCxnSpPr>
        <p:spPr>
          <a:xfrm flipH="1">
            <a:off x="4305350" y="729950"/>
            <a:ext cx="33600" cy="40677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0050" y="1410225"/>
            <a:ext cx="561950" cy="4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1373" y="2387233"/>
            <a:ext cx="561950" cy="499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9423" y="3189558"/>
            <a:ext cx="561950" cy="499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373" y="3767808"/>
            <a:ext cx="561950" cy="499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3175" y="1164300"/>
            <a:ext cx="693650" cy="69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0950" y="1857950"/>
            <a:ext cx="693650" cy="69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4600" y="2374325"/>
            <a:ext cx="693650" cy="69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652350" y="358100"/>
            <a:ext cx="36723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449250" y="695700"/>
            <a:ext cx="82455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00">
                <a:latin typeface="Courier New"/>
                <a:ea typeface="Courier New"/>
                <a:cs typeface="Courier New"/>
                <a:sym typeface="Courier New"/>
              </a:rPr>
              <a:t>Hasła muszą być silne aby nikt np. jakiś haker nie włamał się nam na </a:t>
            </a:r>
            <a:r>
              <a:rPr b="1" lang="pl" sz="1600">
                <a:latin typeface="Courier New"/>
                <a:ea typeface="Courier New"/>
                <a:cs typeface="Courier New"/>
                <a:sym typeface="Courier New"/>
              </a:rPr>
              <a:t>pocztę</a:t>
            </a:r>
            <a:r>
              <a:rPr b="1" lang="pl" sz="16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1685700" y="84800"/>
            <a:ext cx="7002600" cy="26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 robić aby mieć silne hasła?</a:t>
            </a:r>
            <a:endParaRPr b="1" sz="2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5" name="Google Shape;95;p16"/>
          <p:cNvCxnSpPr/>
          <p:nvPr/>
        </p:nvCxnSpPr>
        <p:spPr>
          <a:xfrm>
            <a:off x="86700" y="358100"/>
            <a:ext cx="15990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800" y="1854625"/>
            <a:ext cx="7662175" cy="247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6"/>
          <p:cNvCxnSpPr/>
          <p:nvPr/>
        </p:nvCxnSpPr>
        <p:spPr>
          <a:xfrm flipH="1" rot="10800000">
            <a:off x="7230150" y="346700"/>
            <a:ext cx="1770300" cy="114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6"/>
          <p:cNvSpPr/>
          <p:nvPr/>
        </p:nvSpPr>
        <p:spPr>
          <a:xfrm>
            <a:off x="196150" y="1567000"/>
            <a:ext cx="661500" cy="627300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323300" y="1567000"/>
            <a:ext cx="6045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>
                <a:solidFill>
                  <a:srgbClr val="0000FF"/>
                </a:solidFill>
              </a:rPr>
              <a:t>1</a:t>
            </a:r>
            <a:endParaRPr sz="2700">
              <a:solidFill>
                <a:srgbClr val="0000FF"/>
              </a:solidFill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flipH="1" rot="10800000">
            <a:off x="1003200" y="1658300"/>
            <a:ext cx="7746600" cy="270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16"/>
          <p:cNvCxnSpPr/>
          <p:nvPr/>
        </p:nvCxnSpPr>
        <p:spPr>
          <a:xfrm flipH="1" rot="10800000">
            <a:off x="254650" y="4486500"/>
            <a:ext cx="8654700" cy="381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55468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161950" y="586200"/>
            <a:ext cx="8610600" cy="4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600">
                <a:latin typeface="Courier New"/>
                <a:ea typeface="Courier New"/>
                <a:cs typeface="Courier New"/>
                <a:sym typeface="Courier New"/>
              </a:rPr>
              <a:t>  Długość hasła </a:t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600">
                <a:latin typeface="Courier New"/>
                <a:ea typeface="Courier New"/>
                <a:cs typeface="Courier New"/>
                <a:sym typeface="Courier New"/>
              </a:rPr>
              <a:t>Długość co najmniej </a:t>
            </a:r>
            <a:r>
              <a:rPr b="1" lang="pl" sz="1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r>
              <a:rPr b="1" lang="pl" sz="1600">
                <a:latin typeface="Courier New"/>
                <a:ea typeface="Courier New"/>
                <a:cs typeface="Courier New"/>
                <a:sym typeface="Courier New"/>
              </a:rPr>
              <a:t> znaków</a:t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600">
                <a:latin typeface="Courier New"/>
                <a:ea typeface="Courier New"/>
                <a:cs typeface="Courier New"/>
                <a:sym typeface="Courier New"/>
              </a:rPr>
              <a:t>Najlepiej </a:t>
            </a:r>
            <a:r>
              <a:rPr b="1" lang="pl" sz="1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12-14</a:t>
            </a:r>
            <a:r>
              <a:rPr b="1" lang="pl" sz="1600">
                <a:latin typeface="Courier New"/>
                <a:ea typeface="Courier New"/>
                <a:cs typeface="Courier New"/>
                <a:sym typeface="Courier New"/>
              </a:rPr>
              <a:t> znaków</a:t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600">
                <a:latin typeface="Courier New"/>
                <a:ea typeface="Courier New"/>
                <a:cs typeface="Courier New"/>
                <a:sym typeface="Courier New"/>
              </a:rPr>
              <a:t>  Złożoność hasła </a:t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600">
                <a:latin typeface="Courier New"/>
                <a:ea typeface="Courier New"/>
                <a:cs typeface="Courier New"/>
                <a:sym typeface="Courier New"/>
              </a:rPr>
              <a:t>   Hasło powinno zawierać co najmniej jeden znak z każdej z następujących grup: </a:t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8450" lvl="0" marL="838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pl" sz="1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Małe</a:t>
            </a:r>
            <a:r>
              <a:rPr b="1" lang="pl" sz="1600">
                <a:latin typeface="Courier New"/>
                <a:ea typeface="Courier New"/>
                <a:cs typeface="Courier New"/>
                <a:sym typeface="Courier New"/>
              </a:rPr>
              <a:t> litery </a:t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845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pl" sz="1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Duże</a:t>
            </a:r>
            <a:r>
              <a:rPr b="1" lang="pl" sz="1600">
                <a:latin typeface="Courier New"/>
                <a:ea typeface="Courier New"/>
                <a:cs typeface="Courier New"/>
                <a:sym typeface="Courier New"/>
              </a:rPr>
              <a:t> litery </a:t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845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pl" sz="1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Liczby </a:t>
            </a:r>
            <a:endParaRPr b="1" sz="16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98450" lvl="0" marL="838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pl" sz="1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Znaki specjalne</a:t>
            </a:r>
            <a:endParaRPr b="1" sz="16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152400" y="586200"/>
            <a:ext cx="456300" cy="422100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152400" y="2360700"/>
            <a:ext cx="456300" cy="422100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8300" y="3126200"/>
            <a:ext cx="2475325" cy="149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8839" y="586200"/>
            <a:ext cx="4013035" cy="169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139125" y="563400"/>
            <a:ext cx="4563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2"/>
                </a:solidFill>
              </a:rPr>
              <a:t> </a:t>
            </a:r>
            <a:r>
              <a:rPr b="1" lang="pl" sz="1800">
                <a:solidFill>
                  <a:srgbClr val="0000FF"/>
                </a:solidFill>
              </a:rPr>
              <a:t>2</a:t>
            </a:r>
            <a:endParaRPr b="1" sz="1800">
              <a:solidFill>
                <a:srgbClr val="0000FF"/>
              </a:solidFill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241775" y="2365325"/>
            <a:ext cx="3537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rgbClr val="0000FF"/>
                </a:solidFill>
              </a:rPr>
              <a:t>3</a:t>
            </a:r>
            <a:endParaRPr b="1"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1269675" y="80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latin typeface="Courier New"/>
                <a:ea typeface="Courier New"/>
                <a:cs typeface="Courier New"/>
                <a:sym typeface="Courier New"/>
              </a:rPr>
              <a:t>AKTUALIZACJE</a:t>
            </a:r>
            <a:r>
              <a:rPr b="1" lang="pl">
                <a:latin typeface="Courier New"/>
                <a:ea typeface="Courier New"/>
                <a:cs typeface="Courier New"/>
                <a:sym typeface="Courier New"/>
              </a:rPr>
              <a:t> SPRZĘTU I OPROGRAMOWANIA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482775" y="6527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 jakiś czas trzeba robić </a:t>
            </a:r>
            <a:r>
              <a:rPr b="1" lang="pl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aktualizacje</a:t>
            </a:r>
            <a:r>
              <a:rPr b="1" lang="pl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jeśli będziemy to robić regularnie </a:t>
            </a:r>
            <a:r>
              <a:rPr b="1" lang="pl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sprzęt</a:t>
            </a:r>
            <a:r>
              <a:rPr b="1" lang="pl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nie powinien nam się zacinać (sprzęt wyśle nam powiadomienie kiedy mamy to zrobić)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20" name="Google Shape;120;p18"/>
          <p:cNvCxnSpPr>
            <a:endCxn id="118" idx="1"/>
          </p:cNvCxnSpPr>
          <p:nvPr/>
        </p:nvCxnSpPr>
        <p:spPr>
          <a:xfrm>
            <a:off x="86775" y="358025"/>
            <a:ext cx="1182900" cy="84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8"/>
          <p:cNvCxnSpPr/>
          <p:nvPr/>
        </p:nvCxnSpPr>
        <p:spPr>
          <a:xfrm flipH="1" rot="10800000">
            <a:off x="8487350" y="361025"/>
            <a:ext cx="576900" cy="10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775" y="1712122"/>
            <a:ext cx="4788676" cy="2409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ndows 10 21H1 dla każdego. Aktualizacja czeka w Windows Update"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1025" y="1865853"/>
            <a:ext cx="3733224" cy="2102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18"/>
          <p:cNvCxnSpPr/>
          <p:nvPr/>
        </p:nvCxnSpPr>
        <p:spPr>
          <a:xfrm flipH="1" rot="10800000">
            <a:off x="188900" y="4577700"/>
            <a:ext cx="8811600" cy="66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1051500" y="80075"/>
            <a:ext cx="856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latin typeface="Courier New"/>
                <a:ea typeface="Courier New"/>
                <a:cs typeface="Courier New"/>
                <a:sym typeface="Courier New"/>
              </a:rPr>
              <a:t>GDZIE ZNALEŹĆ INF. KIEDY AKTUALIZACJA?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482775" y="578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Po włączeniu komputera kiedy klikniemy w pasek zadań na pulpicie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31" name="Google Shape;131;p19"/>
          <p:cNvCxnSpPr/>
          <p:nvPr/>
        </p:nvCxnSpPr>
        <p:spPr>
          <a:xfrm>
            <a:off x="39675" y="358025"/>
            <a:ext cx="954900" cy="114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9"/>
          <p:cNvCxnSpPr/>
          <p:nvPr/>
        </p:nvCxnSpPr>
        <p:spPr>
          <a:xfrm flipH="1" rot="10800000">
            <a:off x="8487350" y="361025"/>
            <a:ext cx="576900" cy="10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00" y="1387325"/>
            <a:ext cx="8633600" cy="30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9"/>
          <p:cNvCxnSpPr>
            <a:stCxn id="130" idx="1"/>
          </p:cNvCxnSpPr>
          <p:nvPr/>
        </p:nvCxnSpPr>
        <p:spPr>
          <a:xfrm flipH="1" rot="10800000">
            <a:off x="482775" y="1680950"/>
            <a:ext cx="1629300" cy="6057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5" name="Google Shape;135;p19"/>
          <p:cNvSpPr txBox="1"/>
          <p:nvPr/>
        </p:nvSpPr>
        <p:spPr>
          <a:xfrm>
            <a:off x="196150" y="2365325"/>
            <a:ext cx="62271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TO JEST PASEK ZADAŃ</a:t>
            </a:r>
            <a:endParaRPr b="1"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36" name="Google Shape;136;p19"/>
          <p:cNvCxnSpPr>
            <a:endCxn id="133" idx="1"/>
          </p:cNvCxnSpPr>
          <p:nvPr/>
        </p:nvCxnSpPr>
        <p:spPr>
          <a:xfrm rot="10800000">
            <a:off x="255200" y="1540075"/>
            <a:ext cx="5358300" cy="17604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7" name="Google Shape;137;p19"/>
          <p:cNvSpPr txBox="1"/>
          <p:nvPr/>
        </p:nvSpPr>
        <p:spPr>
          <a:xfrm>
            <a:off x="5446200" y="3403150"/>
            <a:ext cx="3697800" cy="18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następnie klikniemy w tą </a:t>
            </a:r>
            <a:r>
              <a:rPr b="1" lang="pl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ikonkę</a:t>
            </a:r>
            <a:endParaRPr b="1"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3275" y="3858000"/>
            <a:ext cx="1148650" cy="114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402925" y="687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1920">
                <a:latin typeface="Courier New"/>
                <a:ea typeface="Courier New"/>
                <a:cs typeface="Courier New"/>
                <a:sym typeface="Courier New"/>
              </a:rPr>
              <a:t>Kiedy klikniemy na tą ikonkę a następnie na </a:t>
            </a:r>
            <a:r>
              <a:rPr b="1" lang="pl" sz="1920">
                <a:latin typeface="Courier New"/>
                <a:ea typeface="Courier New"/>
                <a:cs typeface="Courier New"/>
                <a:sym typeface="Courier New"/>
              </a:rPr>
              <a:t>zasilanie</a:t>
            </a:r>
            <a:r>
              <a:rPr b="1" lang="pl" sz="1920">
                <a:latin typeface="Courier New"/>
                <a:ea typeface="Courier New"/>
                <a:cs typeface="Courier New"/>
                <a:sym typeface="Courier New"/>
              </a:rPr>
              <a:t> pojawi się nam informacja o aktualizacji</a:t>
            </a:r>
            <a:endParaRPr b="1" sz="192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275"/>
            <a:ext cx="8839200" cy="503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6050" y="1647025"/>
            <a:ext cx="4259948" cy="3194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20"/>
          <p:cNvCxnSpPr/>
          <p:nvPr/>
        </p:nvCxnSpPr>
        <p:spPr>
          <a:xfrm>
            <a:off x="504075" y="1635425"/>
            <a:ext cx="4436400" cy="12546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7" name="Google Shape;147;p20"/>
          <p:cNvSpPr txBox="1"/>
          <p:nvPr/>
        </p:nvSpPr>
        <p:spPr>
          <a:xfrm>
            <a:off x="447075" y="2365325"/>
            <a:ext cx="2303700" cy="24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92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klikamy zaktualizuj i uruchom ponownie musimy chwile poczekać i </a:t>
            </a:r>
            <a:r>
              <a:rPr b="1" lang="pl" sz="192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GOTOWE ;-)</a:t>
            </a:r>
            <a:endParaRPr b="1" sz="192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155850" y="68450"/>
            <a:ext cx="8832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2020">
                <a:latin typeface="Courier New"/>
                <a:ea typeface="Courier New"/>
                <a:cs typeface="Courier New"/>
                <a:sym typeface="Courier New"/>
              </a:rPr>
              <a:t>    Kluczowe wskazówki co robić aby być bezpiecznym w                              internecie</a:t>
            </a:r>
            <a:endParaRPr b="1" sz="202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254675" y="780000"/>
            <a:ext cx="8520600" cy="38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b="1" lang="pl" sz="141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Zachowuj dystans do informacji z internetu –</a:t>
            </a:r>
            <a:endParaRPr b="1" sz="141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b="1" lang="pl" sz="141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nie wszystko, co znajdziesz w sieci (nawet od znajomych),</a:t>
            </a:r>
            <a:endParaRPr b="1" sz="141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b="1" lang="pl" sz="141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musi być prawdą.</a:t>
            </a:r>
            <a:endParaRPr b="1" sz="141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t/>
            </a:r>
            <a:endParaRPr b="1" sz="141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br>
              <a:rPr b="1" lang="pl" sz="141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41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b="1" lang="pl" sz="141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Uważaj na fake newsy </a:t>
            </a:r>
            <a:endParaRPr b="1" sz="141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t/>
            </a:r>
            <a:endParaRPr b="1" sz="141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t/>
            </a:r>
            <a:endParaRPr b="1" sz="141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b="1" lang="pl" sz="141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Nie publikuj pochopnie treści – zanim coś udostępnisz,</a:t>
            </a:r>
            <a:endParaRPr b="1" sz="141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b="1" lang="pl" sz="141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zastanów się, czy nie stanowi to zagrożenia dla Ciebie lub innych.</a:t>
            </a:r>
            <a:br>
              <a:rPr b="1" lang="pl" sz="141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 sz="141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989"/>
          </a:p>
        </p:txBody>
      </p:sp>
      <p:cxnSp>
        <p:nvCxnSpPr>
          <p:cNvPr id="154" name="Google Shape;154;p21"/>
          <p:cNvCxnSpPr/>
          <p:nvPr/>
        </p:nvCxnSpPr>
        <p:spPr>
          <a:xfrm>
            <a:off x="155850" y="620425"/>
            <a:ext cx="3592500" cy="22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1"/>
          <p:cNvCxnSpPr/>
          <p:nvPr/>
        </p:nvCxnSpPr>
        <p:spPr>
          <a:xfrm>
            <a:off x="5590800" y="614725"/>
            <a:ext cx="3241500" cy="342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9900" y="1030875"/>
            <a:ext cx="2198251" cy="123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6675" y="2130525"/>
            <a:ext cx="3185624" cy="1791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21"/>
          <p:cNvCxnSpPr/>
          <p:nvPr/>
        </p:nvCxnSpPr>
        <p:spPr>
          <a:xfrm>
            <a:off x="254675" y="2361475"/>
            <a:ext cx="5233200" cy="4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21"/>
          <p:cNvCxnSpPr/>
          <p:nvPr/>
        </p:nvCxnSpPr>
        <p:spPr>
          <a:xfrm>
            <a:off x="248975" y="3582500"/>
            <a:ext cx="5244600" cy="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