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ef128b5b8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ef128b5b8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ef128b5b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ef128b5b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ef128b5b8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ef128b5b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ef128b5b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ef128b5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ef128b5b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5ef128b5b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ef128b5b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ef128b5b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ef128b5b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ef128b5b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ef128b5b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ef128b5b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ef128b5b8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ef128b5b8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ef128b5b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ef128b5b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ef128b5b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ef128b5b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8.png"/><Relationship Id="rId4" Type="http://schemas.openxmlformats.org/officeDocument/2006/relationships/image" Target="../media/image40.png"/><Relationship Id="rId5" Type="http://schemas.openxmlformats.org/officeDocument/2006/relationships/image" Target="../media/image4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3.png"/><Relationship Id="rId4" Type="http://schemas.openxmlformats.org/officeDocument/2006/relationships/image" Target="../media/image30.png"/><Relationship Id="rId5" Type="http://schemas.openxmlformats.org/officeDocument/2006/relationships/image" Target="../media/image42.jpg"/><Relationship Id="rId6" Type="http://schemas.openxmlformats.org/officeDocument/2006/relationships/image" Target="../media/image4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Relationship Id="rId4" Type="http://schemas.openxmlformats.org/officeDocument/2006/relationships/image" Target="../media/image20.jpg"/><Relationship Id="rId5" Type="http://schemas.openxmlformats.org/officeDocument/2006/relationships/image" Target="../media/image12.jpg"/><Relationship Id="rId6" Type="http://schemas.openxmlformats.org/officeDocument/2006/relationships/image" Target="../media/image26.jpg"/><Relationship Id="rId7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13.jpg"/><Relationship Id="rId7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9.jpg"/><Relationship Id="rId5" Type="http://schemas.openxmlformats.org/officeDocument/2006/relationships/image" Target="../media/image23.png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2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32.jpg"/><Relationship Id="rId7" Type="http://schemas.openxmlformats.org/officeDocument/2006/relationships/image" Target="../media/image18.jpg"/><Relationship Id="rId8" Type="http://schemas.openxmlformats.org/officeDocument/2006/relationships/image" Target="../media/image2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5" Type="http://schemas.openxmlformats.org/officeDocument/2006/relationships/image" Target="../media/image21.png"/><Relationship Id="rId6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22.png"/><Relationship Id="rId5" Type="http://schemas.openxmlformats.org/officeDocument/2006/relationships/image" Target="../media/image47.jpg"/><Relationship Id="rId6" Type="http://schemas.openxmlformats.org/officeDocument/2006/relationships/image" Target="../media/image17.jpg"/><Relationship Id="rId7" Type="http://schemas.openxmlformats.org/officeDocument/2006/relationships/image" Target="../media/image3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34.jpg"/><Relationship Id="rId5" Type="http://schemas.openxmlformats.org/officeDocument/2006/relationships/image" Target="../media/image27.jpg"/><Relationship Id="rId6" Type="http://schemas.openxmlformats.org/officeDocument/2006/relationships/image" Target="../media/image31.jpg"/><Relationship Id="rId7" Type="http://schemas.openxmlformats.org/officeDocument/2006/relationships/image" Target="../media/image3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7.jpg"/><Relationship Id="rId4" Type="http://schemas.openxmlformats.org/officeDocument/2006/relationships/image" Target="../media/image36.jpg"/><Relationship Id="rId5" Type="http://schemas.openxmlformats.org/officeDocument/2006/relationships/image" Target="../media/image29.png"/><Relationship Id="rId6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435650" y="1978675"/>
            <a:ext cx="6272700" cy="1277400"/>
          </a:xfrm>
          <a:prstGeom prst="parallelogram">
            <a:avLst>
              <a:gd fmla="val 25000" name="adj"/>
            </a:avLst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5670400" y="4429575"/>
            <a:ext cx="3234000" cy="472800"/>
          </a:xfrm>
          <a:prstGeom prst="parallelogram">
            <a:avLst>
              <a:gd fmla="val 25000" name="adj"/>
            </a:avLst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6172175" y="4454925"/>
            <a:ext cx="2908200" cy="4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8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Marta Kozień 8b</a:t>
            </a:r>
            <a:endParaRPr b="1" i="1" sz="18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941075" y="2228450"/>
            <a:ext cx="5428500" cy="9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3200">
                <a:latin typeface="Courier New"/>
                <a:ea typeface="Courier New"/>
                <a:cs typeface="Courier New"/>
                <a:sym typeface="Courier New"/>
              </a:rPr>
              <a:t>Rozrywka w internecie</a:t>
            </a:r>
            <a:endParaRPr b="1" i="1" sz="32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75" y="95400"/>
            <a:ext cx="8839200" cy="1054217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2"/>
          <p:cNvSpPr txBox="1"/>
          <p:nvPr/>
        </p:nvSpPr>
        <p:spPr>
          <a:xfrm>
            <a:off x="312875" y="989850"/>
            <a:ext cx="3820500" cy="31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800" u="sng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– Udemy</a:t>
            </a:r>
            <a:endParaRPr b="1" i="1" sz="1800" u="sng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1800" u="sng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600">
                <a:latin typeface="Courier New"/>
                <a:ea typeface="Courier New"/>
                <a:cs typeface="Courier New"/>
                <a:sym typeface="Courier New"/>
              </a:rPr>
              <a:t>Platforma oferująca płatne kursy z certyfikatem w zakresie programowania, grafiki, marketingu, języków obcych i wielu innych dziedzin. </a:t>
            </a:r>
            <a:endParaRPr b="1" i="1" sz="1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4906275" y="1133625"/>
            <a:ext cx="3820500" cy="3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800" u="sng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– </a:t>
            </a:r>
            <a:r>
              <a:rPr b="1" i="1" lang="pl" sz="1800" u="sng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Coursera</a:t>
            </a:r>
            <a:endParaRPr b="1" i="1" sz="1800" u="sng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 u="sng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600">
                <a:latin typeface="Courier New"/>
                <a:ea typeface="Courier New"/>
                <a:cs typeface="Courier New"/>
                <a:sym typeface="Courier New"/>
              </a:rPr>
              <a:t>Platforma oferująca zarówno darmowe kursy i płatne z certyfikatem w zakresie </a:t>
            </a:r>
            <a:r>
              <a:rPr b="1" i="1" lang="pl" sz="1800" u="sng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AI</a:t>
            </a:r>
            <a:r>
              <a:rPr b="1" i="1" lang="pl" sz="1600">
                <a:latin typeface="Courier New"/>
                <a:ea typeface="Courier New"/>
                <a:cs typeface="Courier New"/>
                <a:sym typeface="Courier New"/>
              </a:rPr>
              <a:t>, programowania, analizy danych, marketingu cyfrowego i wielu innych dziedzin. </a:t>
            </a:r>
            <a:endParaRPr b="1" i="1"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600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85" name="Google Shape;185;p22"/>
          <p:cNvCxnSpPr/>
          <p:nvPr/>
        </p:nvCxnSpPr>
        <p:spPr>
          <a:xfrm rot="10800000">
            <a:off x="4324575" y="595450"/>
            <a:ext cx="5700" cy="4301700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86" name="Google Shape;18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8150" y="3344850"/>
            <a:ext cx="3094943" cy="160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78325" y="3528085"/>
            <a:ext cx="2363825" cy="1242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/>
          <p:nvPr>
            <p:ph type="title"/>
          </p:nvPr>
        </p:nvSpPr>
        <p:spPr>
          <a:xfrm>
            <a:off x="4052425" y="0"/>
            <a:ext cx="81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2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Gry</a:t>
            </a:r>
            <a:endParaRPr sz="2900"/>
          </a:p>
        </p:txBody>
      </p:sp>
      <p:cxnSp>
        <p:nvCxnSpPr>
          <p:cNvPr id="193" name="Google Shape;193;p23"/>
          <p:cNvCxnSpPr>
            <a:endCxn id="192" idx="1"/>
          </p:cNvCxnSpPr>
          <p:nvPr/>
        </p:nvCxnSpPr>
        <p:spPr>
          <a:xfrm>
            <a:off x="93625" y="278250"/>
            <a:ext cx="3958800" cy="81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4" name="Google Shape;194;p23"/>
          <p:cNvCxnSpPr/>
          <p:nvPr/>
        </p:nvCxnSpPr>
        <p:spPr>
          <a:xfrm flipH="1" rot="10800000">
            <a:off x="4814550" y="267000"/>
            <a:ext cx="4185900" cy="231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95" name="Google Shape;19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825" y="572700"/>
            <a:ext cx="3020375" cy="163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000" y="2065975"/>
            <a:ext cx="2358725" cy="23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70100" y="725100"/>
            <a:ext cx="3280008" cy="184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2701350"/>
            <a:ext cx="4215595" cy="22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3"/>
          <p:cNvSpPr txBox="1"/>
          <p:nvPr/>
        </p:nvSpPr>
        <p:spPr>
          <a:xfrm>
            <a:off x="994475" y="4235725"/>
            <a:ext cx="1847700" cy="15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6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duolingo</a:t>
            </a:r>
            <a:r>
              <a:rPr b="1" i="1" lang="pl" sz="1600">
                <a:latin typeface="Courier New"/>
                <a:ea typeface="Courier New"/>
                <a:cs typeface="Courier New"/>
                <a:sym typeface="Courier New"/>
              </a:rPr>
              <a:t> → do nauki języków</a:t>
            </a:r>
            <a:endParaRPr b="1" i="1" sz="1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0" name="Google Shape;200;p23"/>
          <p:cNvSpPr txBox="1"/>
          <p:nvPr/>
        </p:nvSpPr>
        <p:spPr>
          <a:xfrm>
            <a:off x="3571950" y="986175"/>
            <a:ext cx="1551000" cy="13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6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geoguessr</a:t>
            </a:r>
            <a:r>
              <a:rPr b="1" i="1" lang="pl" sz="1600">
                <a:latin typeface="Courier New"/>
                <a:ea typeface="Courier New"/>
                <a:cs typeface="Courier New"/>
                <a:sym typeface="Courier New"/>
              </a:rPr>
              <a:t> → zgadywanie lokalizacji</a:t>
            </a:r>
            <a:endParaRPr b="1" i="1" sz="1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1" name="Google Shape;201;p23"/>
          <p:cNvSpPr txBox="1"/>
          <p:nvPr/>
        </p:nvSpPr>
        <p:spPr>
          <a:xfrm>
            <a:off x="3184200" y="2787300"/>
            <a:ext cx="1756200" cy="16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6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seterra</a:t>
            </a:r>
            <a:r>
              <a:rPr b="1" i="1" lang="pl" sz="1600">
                <a:latin typeface="Courier New"/>
                <a:ea typeface="Courier New"/>
                <a:cs typeface="Courier New"/>
                <a:sym typeface="Courier New"/>
              </a:rPr>
              <a:t> → quizy o krajach, flagach, stolicach</a:t>
            </a:r>
            <a:endParaRPr b="1" i="1" sz="1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2" name="Google Shape;202;p23"/>
          <p:cNvSpPr txBox="1"/>
          <p:nvPr/>
        </p:nvSpPr>
        <p:spPr>
          <a:xfrm>
            <a:off x="1346700" y="517775"/>
            <a:ext cx="2547300" cy="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6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Wordle</a:t>
            </a:r>
            <a:r>
              <a:rPr b="1" i="1" lang="pl" sz="1500">
                <a:latin typeface="Courier New"/>
                <a:ea typeface="Courier New"/>
                <a:cs typeface="Courier New"/>
                <a:sym typeface="Courier New"/>
              </a:rPr>
              <a:t> → zgadywanie słowa</a:t>
            </a:r>
            <a:endParaRPr b="1" i="1" sz="15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2475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4"/>
          <p:cNvSpPr/>
          <p:nvPr/>
        </p:nvSpPr>
        <p:spPr>
          <a:xfrm>
            <a:off x="1242000" y="1944475"/>
            <a:ext cx="6660000" cy="1538400"/>
          </a:xfrm>
          <a:prstGeom prst="parallelogram">
            <a:avLst>
              <a:gd fmla="val 25000" name="adj"/>
            </a:avLst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4"/>
          <p:cNvSpPr txBox="1"/>
          <p:nvPr/>
        </p:nvSpPr>
        <p:spPr>
          <a:xfrm>
            <a:off x="2245200" y="2194250"/>
            <a:ext cx="5656800" cy="12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3200">
                <a:latin typeface="Courier New"/>
                <a:ea typeface="Courier New"/>
                <a:cs typeface="Courier New"/>
                <a:sym typeface="Courier New"/>
              </a:rPr>
              <a:t>Dziękuje za uwagę!</a:t>
            </a:r>
            <a:endParaRPr b="1" i="1" sz="32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57325" y="57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i="1" lang="pl" sz="23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 można robić w internecie w ramach rozrywki?</a:t>
            </a:r>
            <a:endParaRPr b="1" i="1" sz="23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3" name="Google Shape;63;p14"/>
          <p:cNvCxnSpPr/>
          <p:nvPr/>
        </p:nvCxnSpPr>
        <p:spPr>
          <a:xfrm flipH="1" rot="10800000">
            <a:off x="48000" y="342125"/>
            <a:ext cx="366300" cy="30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" name="Google Shape;64;p14"/>
          <p:cNvCxnSpPr/>
          <p:nvPr/>
        </p:nvCxnSpPr>
        <p:spPr>
          <a:xfrm flipH="1" rot="10800000">
            <a:off x="8601400" y="345125"/>
            <a:ext cx="495900" cy="45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" name="Google Shape;65;p14"/>
          <p:cNvSpPr/>
          <p:nvPr/>
        </p:nvSpPr>
        <p:spPr>
          <a:xfrm>
            <a:off x="2477075" y="777225"/>
            <a:ext cx="2163300" cy="16536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4995950" y="2430825"/>
            <a:ext cx="2048700" cy="17181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2644500" y="848525"/>
            <a:ext cx="1927500" cy="16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900">
                <a:latin typeface="Courier New"/>
                <a:ea typeface="Courier New"/>
                <a:cs typeface="Courier New"/>
                <a:sym typeface="Courier New"/>
              </a:rPr>
              <a:t>Oglądać filmy i seriale np. na </a:t>
            </a:r>
            <a:r>
              <a:rPr b="1" i="1" lang="pl" sz="1900">
                <a:solidFill>
                  <a:srgbClr val="980000"/>
                </a:solidFill>
                <a:latin typeface="Courier New"/>
                <a:ea typeface="Courier New"/>
                <a:cs typeface="Courier New"/>
                <a:sym typeface="Courier New"/>
              </a:rPr>
              <a:t>Netflixie</a:t>
            </a:r>
            <a:endParaRPr b="1" i="1" sz="1900">
              <a:solidFill>
                <a:srgbClr val="98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797" y="848525"/>
            <a:ext cx="2163270" cy="10816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5117150" y="2822963"/>
            <a:ext cx="1927500" cy="15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900">
                <a:latin typeface="Courier New"/>
                <a:ea typeface="Courier New"/>
                <a:cs typeface="Courier New"/>
                <a:sym typeface="Courier New"/>
              </a:rPr>
              <a:t>Grać w gry online</a:t>
            </a:r>
            <a:endParaRPr b="1" i="1" sz="19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25" y="2578073"/>
            <a:ext cx="3177776" cy="138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04650" y="848525"/>
            <a:ext cx="2224225" cy="126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82300" y="1793088"/>
            <a:ext cx="1961700" cy="1029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56923" y="3193275"/>
            <a:ext cx="2305101" cy="1844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200" y="828949"/>
            <a:ext cx="2210700" cy="415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2950" y="828950"/>
            <a:ext cx="2687375" cy="401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8703528" cy="4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11375" y="938550"/>
            <a:ext cx="3157400" cy="23388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 czym pamiętać, idąc na koncert? Praktyczny poradnik dla miłośników muzyki  | eBilet NOW" id="82" name="Google Shape;82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11750" y="3106200"/>
            <a:ext cx="2944176" cy="1656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1000"/>
            <a:ext cx="8839199" cy="505858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/>
          <p:nvPr/>
        </p:nvSpPr>
        <p:spPr>
          <a:xfrm>
            <a:off x="2743325" y="1020363"/>
            <a:ext cx="2163300" cy="16536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/>
          <p:nvPr/>
        </p:nvSpPr>
        <p:spPr>
          <a:xfrm>
            <a:off x="5351300" y="2848475"/>
            <a:ext cx="2163300" cy="16536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90" name="Google Shape;90;p16"/>
          <p:cNvSpPr txBox="1"/>
          <p:nvPr/>
        </p:nvSpPr>
        <p:spPr>
          <a:xfrm>
            <a:off x="2868750" y="1088775"/>
            <a:ext cx="2163300" cy="15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900">
                <a:latin typeface="Courier New"/>
                <a:ea typeface="Courier New"/>
                <a:cs typeface="Courier New"/>
                <a:sym typeface="Courier New"/>
              </a:rPr>
              <a:t>Brać udział w kursach i warsztatach online</a:t>
            </a:r>
            <a:endParaRPr b="1" i="1" sz="19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4564150" y="1304700"/>
            <a:ext cx="1927500" cy="13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5678375" y="2916875"/>
            <a:ext cx="2041500" cy="15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900">
                <a:latin typeface="Courier New"/>
                <a:ea typeface="Courier New"/>
                <a:cs typeface="Courier New"/>
                <a:sym typeface="Courier New"/>
              </a:rPr>
              <a:t>Słuchać muzyki np. na </a:t>
            </a:r>
            <a:r>
              <a:rPr b="1" i="1" lang="pl" sz="1900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Spotify </a:t>
            </a:r>
            <a:r>
              <a:rPr b="1" i="1" lang="pl" sz="1900">
                <a:latin typeface="Courier New"/>
                <a:ea typeface="Courier New"/>
                <a:cs typeface="Courier New"/>
                <a:sym typeface="Courier New"/>
              </a:rPr>
              <a:t>lub </a:t>
            </a:r>
            <a:r>
              <a:rPr b="1" i="1" lang="pl" sz="1900">
                <a:solidFill>
                  <a:srgbClr val="980000"/>
                </a:solidFill>
                <a:latin typeface="Courier New"/>
                <a:ea typeface="Courier New"/>
                <a:cs typeface="Courier New"/>
                <a:sym typeface="Courier New"/>
              </a:rPr>
              <a:t>Youtube</a:t>
            </a:r>
            <a:endParaRPr b="1" i="1" sz="1900">
              <a:solidFill>
                <a:srgbClr val="98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9213" y="2821550"/>
            <a:ext cx="3162624" cy="211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41975" y="885825"/>
            <a:ext cx="1415501" cy="141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01804" y="1607074"/>
            <a:ext cx="1754531" cy="12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01625" y="3142950"/>
            <a:ext cx="2428950" cy="12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391" y="1387513"/>
            <a:ext cx="2480409" cy="16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2992" y="819475"/>
            <a:ext cx="2493359" cy="381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5400" y="905000"/>
            <a:ext cx="3047425" cy="364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41000"/>
            <a:ext cx="8839199" cy="505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7375" y="819475"/>
            <a:ext cx="3605550" cy="1887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rtualne spacery - idealny dodatek do strony www" id="106" name="Google Shape;106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87713" y="2855275"/>
            <a:ext cx="2642800" cy="158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33860" y="1879426"/>
            <a:ext cx="2458391" cy="158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748850" y="45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23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Strony internetowe z filmami i serialami</a:t>
            </a:r>
            <a:endParaRPr b="1" i="1" sz="23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13" name="Google Shape;113;p18"/>
          <p:cNvCxnSpPr/>
          <p:nvPr/>
        </p:nvCxnSpPr>
        <p:spPr>
          <a:xfrm>
            <a:off x="110150" y="331450"/>
            <a:ext cx="638700" cy="15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4" name="Google Shape;114;p18"/>
          <p:cNvCxnSpPr/>
          <p:nvPr/>
        </p:nvCxnSpPr>
        <p:spPr>
          <a:xfrm>
            <a:off x="7932650" y="333700"/>
            <a:ext cx="1102200" cy="243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5" name="Google Shape;115;p18"/>
          <p:cNvSpPr txBox="1"/>
          <p:nvPr/>
        </p:nvSpPr>
        <p:spPr>
          <a:xfrm>
            <a:off x="3419575" y="547725"/>
            <a:ext cx="30450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2300">
                <a:latin typeface="Courier New"/>
                <a:ea typeface="Courier New"/>
                <a:cs typeface="Courier New"/>
                <a:sym typeface="Courier New"/>
              </a:rPr>
              <a:t>DARMOWE</a:t>
            </a:r>
            <a:endParaRPr b="1" i="1" sz="2300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16" name="Google Shape;116;p18"/>
          <p:cNvCxnSpPr/>
          <p:nvPr/>
        </p:nvCxnSpPr>
        <p:spPr>
          <a:xfrm>
            <a:off x="230375" y="1110825"/>
            <a:ext cx="8359500" cy="342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000" y="1414875"/>
            <a:ext cx="1725676" cy="17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5748" y="1280678"/>
            <a:ext cx="1896624" cy="189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2300" y="3619662"/>
            <a:ext cx="2816400" cy="99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38950" y="3312950"/>
            <a:ext cx="2816400" cy="118378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 txBox="1"/>
          <p:nvPr/>
        </p:nvSpPr>
        <p:spPr>
          <a:xfrm>
            <a:off x="2796425" y="1612625"/>
            <a:ext cx="8211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2300">
                <a:latin typeface="Courier New"/>
                <a:ea typeface="Courier New"/>
                <a:cs typeface="Courier New"/>
                <a:sym typeface="Courier New"/>
              </a:rPr>
              <a:t>CDA</a:t>
            </a:r>
            <a:endParaRPr b="1" i="1" sz="23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3978900" y="3688275"/>
            <a:ext cx="11862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2300">
                <a:latin typeface="Courier New"/>
                <a:ea typeface="Courier New"/>
                <a:cs typeface="Courier New"/>
                <a:sym typeface="Courier New"/>
              </a:rPr>
              <a:t>VIDER</a:t>
            </a:r>
            <a:endParaRPr b="1" i="1" sz="23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6286250" y="1772275"/>
            <a:ext cx="1725600" cy="10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2300">
                <a:latin typeface="Courier New"/>
                <a:ea typeface="Courier New"/>
                <a:cs typeface="Courier New"/>
                <a:sym typeface="Courier New"/>
              </a:rPr>
              <a:t>TVP VOD</a:t>
            </a:r>
            <a:endParaRPr b="1" i="1" sz="23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6206425" y="4475175"/>
            <a:ext cx="25089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2300">
                <a:latin typeface="Courier New"/>
                <a:ea typeface="Courier New"/>
                <a:cs typeface="Courier New"/>
                <a:sym typeface="Courier New"/>
              </a:rPr>
              <a:t>YOUTUBE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25" name="Google Shape;125;p18"/>
          <p:cNvCxnSpPr/>
          <p:nvPr/>
        </p:nvCxnSpPr>
        <p:spPr>
          <a:xfrm flipH="1">
            <a:off x="2294675" y="2080200"/>
            <a:ext cx="866700" cy="5589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6" name="Google Shape;126;p18"/>
          <p:cNvCxnSpPr/>
          <p:nvPr/>
        </p:nvCxnSpPr>
        <p:spPr>
          <a:xfrm flipH="1">
            <a:off x="5857075" y="2198400"/>
            <a:ext cx="866700" cy="5589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7" name="Google Shape;127;p18"/>
          <p:cNvCxnSpPr/>
          <p:nvPr/>
        </p:nvCxnSpPr>
        <p:spPr>
          <a:xfrm flipH="1">
            <a:off x="3663250" y="4304125"/>
            <a:ext cx="946500" cy="1596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8" name="Google Shape;128;p18"/>
          <p:cNvCxnSpPr>
            <a:endCxn id="124" idx="0"/>
          </p:cNvCxnSpPr>
          <p:nvPr/>
        </p:nvCxnSpPr>
        <p:spPr>
          <a:xfrm flipH="1" rot="10800000">
            <a:off x="6491575" y="4475175"/>
            <a:ext cx="969300" cy="1026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839202" cy="516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325" y="935501"/>
            <a:ext cx="3425725" cy="107220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 txBox="1"/>
          <p:nvPr/>
        </p:nvSpPr>
        <p:spPr>
          <a:xfrm>
            <a:off x="5598400" y="935500"/>
            <a:ext cx="3299400" cy="10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33 zł</a:t>
            </a:r>
            <a:r>
              <a:rPr b="1" i="1" lang="pl" sz="1900">
                <a:latin typeface="Courier New"/>
                <a:ea typeface="Courier New"/>
                <a:cs typeface="Courier New"/>
                <a:sym typeface="Courier New"/>
              </a:rPr>
              <a:t> miesięcznie</a:t>
            </a:r>
            <a:endParaRPr b="1" i="1" sz="19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900">
                <a:latin typeface="Courier New"/>
                <a:ea typeface="Courier New"/>
                <a:cs typeface="Courier New"/>
                <a:sym typeface="Courier New"/>
              </a:rPr>
              <a:t>pakiet podstawowy </a:t>
            </a:r>
            <a:endParaRPr b="1" i="1" sz="19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36" name="Google Shape;13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34263" y="1857213"/>
            <a:ext cx="1303524" cy="130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 txBox="1"/>
          <p:nvPr/>
        </p:nvSpPr>
        <p:spPr>
          <a:xfrm>
            <a:off x="5442325" y="1910975"/>
            <a:ext cx="3247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900">
                <a:latin typeface="Courier New"/>
                <a:ea typeface="Courier New"/>
                <a:cs typeface="Courier New"/>
                <a:sym typeface="Courier New"/>
              </a:rPr>
              <a:t>Pakiet Podstawowy: </a:t>
            </a:r>
            <a:r>
              <a:rPr b="1" i="1" lang="pl" sz="1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29,99 zł</a:t>
            </a:r>
            <a:r>
              <a:rPr b="1" i="1" lang="pl" sz="1900">
                <a:latin typeface="Courier New"/>
                <a:ea typeface="Courier New"/>
                <a:cs typeface="Courier New"/>
                <a:sym typeface="Courier New"/>
              </a:rPr>
              <a:t> miesięcznie</a:t>
            </a:r>
            <a:endParaRPr b="1" i="1" sz="19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38" name="Google Shape;13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4000" y="2894450"/>
            <a:ext cx="2539875" cy="136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 txBox="1"/>
          <p:nvPr/>
        </p:nvSpPr>
        <p:spPr>
          <a:xfrm>
            <a:off x="5769475" y="3069500"/>
            <a:ext cx="37389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10,99 zł</a:t>
            </a:r>
            <a:r>
              <a:rPr b="1" i="1" lang="pl" sz="1900">
                <a:latin typeface="Courier New"/>
                <a:ea typeface="Courier New"/>
                <a:cs typeface="Courier New"/>
                <a:sym typeface="Courier New"/>
              </a:rPr>
              <a:t> miesięcznie pakiet podstawowy</a:t>
            </a:r>
            <a:endParaRPr b="1" i="1" sz="19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40" name="Google Shape;14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06975" y="3996201"/>
            <a:ext cx="2427399" cy="90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 txBox="1"/>
          <p:nvPr/>
        </p:nvSpPr>
        <p:spPr>
          <a:xfrm>
            <a:off x="5442325" y="4202675"/>
            <a:ext cx="37389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15 zł</a:t>
            </a:r>
            <a:r>
              <a:rPr b="1" i="1" lang="pl" sz="1900">
                <a:latin typeface="Courier New"/>
                <a:ea typeface="Courier New"/>
                <a:cs typeface="Courier New"/>
                <a:sym typeface="Courier New"/>
              </a:rPr>
              <a:t> miesięcznie pakiet podstawowy</a:t>
            </a:r>
            <a:endParaRPr b="1" i="1" sz="19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2" name="Google Shape;142;p19"/>
          <p:cNvSpPr/>
          <p:nvPr/>
        </p:nvSpPr>
        <p:spPr>
          <a:xfrm>
            <a:off x="3845650" y="1019575"/>
            <a:ext cx="1561800" cy="4449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9"/>
          <p:cNvSpPr/>
          <p:nvPr/>
        </p:nvSpPr>
        <p:spPr>
          <a:xfrm>
            <a:off x="3775763" y="3281850"/>
            <a:ext cx="1561800" cy="4449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4" name="Google Shape;144;p19"/>
          <p:cNvCxnSpPr>
            <a:endCxn id="137" idx="1"/>
          </p:cNvCxnSpPr>
          <p:nvPr/>
        </p:nvCxnSpPr>
        <p:spPr>
          <a:xfrm flipH="1" rot="10800000">
            <a:off x="4940425" y="2295725"/>
            <a:ext cx="501900" cy="12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5" name="Google Shape;145;p19"/>
          <p:cNvCxnSpPr/>
          <p:nvPr/>
        </p:nvCxnSpPr>
        <p:spPr>
          <a:xfrm flipH="1" rot="10800000">
            <a:off x="5031725" y="4446675"/>
            <a:ext cx="501900" cy="12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6" name="Google Shape;146;p19"/>
          <p:cNvSpPr txBox="1"/>
          <p:nvPr/>
        </p:nvSpPr>
        <p:spPr>
          <a:xfrm>
            <a:off x="3646075" y="417775"/>
            <a:ext cx="30906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2300">
                <a:latin typeface="Courier New"/>
                <a:ea typeface="Courier New"/>
                <a:cs typeface="Courier New"/>
                <a:sym typeface="Courier New"/>
              </a:rPr>
              <a:t>PŁATNE</a:t>
            </a:r>
            <a:endParaRPr b="1" i="1" sz="2300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47" name="Google Shape;147;p19"/>
          <p:cNvCxnSpPr/>
          <p:nvPr/>
        </p:nvCxnSpPr>
        <p:spPr>
          <a:xfrm flipH="1" rot="10800000">
            <a:off x="127725" y="848525"/>
            <a:ext cx="8724600" cy="228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750"/>
            <a:ext cx="8839202" cy="516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925" y="1039879"/>
            <a:ext cx="2970276" cy="148512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0"/>
          <p:cNvSpPr txBox="1"/>
          <p:nvPr/>
        </p:nvSpPr>
        <p:spPr>
          <a:xfrm>
            <a:off x="4199250" y="1343850"/>
            <a:ext cx="15354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5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29 zł</a:t>
            </a:r>
            <a:r>
              <a:rPr b="1" i="1" lang="pl" sz="15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 i="1" sz="15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500">
                <a:latin typeface="Courier New"/>
                <a:ea typeface="Courier New"/>
                <a:cs typeface="Courier New"/>
                <a:sym typeface="Courier New"/>
              </a:rPr>
              <a:t>miesięcznie</a:t>
            </a:r>
            <a:endParaRPr b="1" i="1" sz="15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500">
                <a:latin typeface="Courier New"/>
                <a:ea typeface="Courier New"/>
                <a:cs typeface="Courier New"/>
                <a:sym typeface="Courier New"/>
              </a:rPr>
              <a:t>pakiet</a:t>
            </a:r>
            <a:endParaRPr b="1" i="1" sz="15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500">
                <a:latin typeface="Courier New"/>
                <a:ea typeface="Courier New"/>
                <a:cs typeface="Courier New"/>
                <a:sym typeface="Courier New"/>
              </a:rPr>
              <a:t>podstawowy </a:t>
            </a:r>
            <a:endParaRPr b="1" i="1" sz="15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55" name="Google Shape;15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9930" y="2770825"/>
            <a:ext cx="2303213" cy="153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0"/>
          <p:cNvSpPr txBox="1"/>
          <p:nvPr/>
        </p:nvSpPr>
        <p:spPr>
          <a:xfrm>
            <a:off x="4225200" y="2998850"/>
            <a:ext cx="1535400" cy="9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5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29,99 zł </a:t>
            </a:r>
            <a:r>
              <a:rPr b="1" i="1" lang="pl" sz="1500">
                <a:latin typeface="Courier New"/>
                <a:ea typeface="Courier New"/>
                <a:cs typeface="Courier New"/>
                <a:sym typeface="Courier New"/>
              </a:rPr>
              <a:t>miesięcznie </a:t>
            </a:r>
            <a:endParaRPr b="1" i="1" sz="15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500">
                <a:latin typeface="Courier New"/>
                <a:ea typeface="Courier New"/>
                <a:cs typeface="Courier New"/>
                <a:sym typeface="Courier New"/>
              </a:rPr>
              <a:t>pakiet podstawowy </a:t>
            </a:r>
            <a:endParaRPr b="1" i="1" sz="15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57" name="Google Shape;157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86550" y="1630213"/>
            <a:ext cx="1535475" cy="153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0"/>
          <p:cNvSpPr txBox="1"/>
          <p:nvPr/>
        </p:nvSpPr>
        <p:spPr>
          <a:xfrm>
            <a:off x="7438100" y="1705963"/>
            <a:ext cx="1916100" cy="16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5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34,99 zł </a:t>
            </a:r>
            <a:r>
              <a:rPr b="1" i="1" lang="pl" sz="1500">
                <a:latin typeface="Courier New"/>
                <a:ea typeface="Courier New"/>
                <a:cs typeface="Courier New"/>
                <a:sym typeface="Courier New"/>
              </a:rPr>
              <a:t>miesięcznie pakiet podstawowy</a:t>
            </a:r>
            <a:endParaRPr b="1" i="1" sz="15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59" name="Google Shape;159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607450"/>
            <a:ext cx="8839200" cy="39103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0"/>
          <p:cNvSpPr/>
          <p:nvPr/>
        </p:nvSpPr>
        <p:spPr>
          <a:xfrm>
            <a:off x="3343950" y="1705975"/>
            <a:ext cx="855300" cy="4449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0"/>
          <p:cNvSpPr/>
          <p:nvPr/>
        </p:nvSpPr>
        <p:spPr>
          <a:xfrm>
            <a:off x="3343950" y="3316113"/>
            <a:ext cx="855300" cy="4449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/>
          <p:nvPr>
            <p:ph type="title"/>
          </p:nvPr>
        </p:nvSpPr>
        <p:spPr>
          <a:xfrm>
            <a:off x="1224075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23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Przykładowe kursy i warsztaty online</a:t>
            </a:r>
            <a:endParaRPr b="1" i="1" sz="23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67" name="Google Shape;167;p21"/>
          <p:cNvCxnSpPr/>
          <p:nvPr/>
        </p:nvCxnSpPr>
        <p:spPr>
          <a:xfrm flipH="1" rot="10800000">
            <a:off x="88875" y="282600"/>
            <a:ext cx="1135200" cy="75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" name="Google Shape;168;p21"/>
          <p:cNvCxnSpPr/>
          <p:nvPr/>
        </p:nvCxnSpPr>
        <p:spPr>
          <a:xfrm flipH="1" rot="10800000">
            <a:off x="7778250" y="278400"/>
            <a:ext cx="1267800" cy="72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9" name="Google Shape;169;p21"/>
          <p:cNvCxnSpPr/>
          <p:nvPr/>
        </p:nvCxnSpPr>
        <p:spPr>
          <a:xfrm rot="10800000">
            <a:off x="4398775" y="572650"/>
            <a:ext cx="5700" cy="43017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0" name="Google Shape;170;p21"/>
          <p:cNvSpPr txBox="1"/>
          <p:nvPr/>
        </p:nvSpPr>
        <p:spPr>
          <a:xfrm>
            <a:off x="937475" y="636425"/>
            <a:ext cx="12678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2300">
                <a:latin typeface="Courier New"/>
                <a:ea typeface="Courier New"/>
                <a:cs typeface="Courier New"/>
                <a:sym typeface="Courier New"/>
              </a:rPr>
              <a:t>PŁATNE</a:t>
            </a:r>
            <a:endParaRPr b="1" i="1" sz="23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1" name="Google Shape;171;p21"/>
          <p:cNvSpPr txBox="1"/>
          <p:nvPr/>
        </p:nvSpPr>
        <p:spPr>
          <a:xfrm>
            <a:off x="5701875" y="602125"/>
            <a:ext cx="1853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2300">
                <a:latin typeface="Courier New"/>
                <a:ea typeface="Courier New"/>
                <a:cs typeface="Courier New"/>
                <a:sym typeface="Courier New"/>
              </a:rPr>
              <a:t>BEZPŁATNE</a:t>
            </a:r>
            <a:endParaRPr b="1" i="1" sz="23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2" name="Google Shape;172;p21"/>
          <p:cNvSpPr txBox="1"/>
          <p:nvPr/>
        </p:nvSpPr>
        <p:spPr>
          <a:xfrm>
            <a:off x="218975" y="1190650"/>
            <a:ext cx="3820500" cy="3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l" sz="1600" u="sng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– StrefaKursów.pl</a:t>
            </a:r>
            <a:endParaRPr b="1" i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pl">
                <a:latin typeface="Courier New"/>
                <a:ea typeface="Courier New"/>
                <a:cs typeface="Courier New"/>
                <a:sym typeface="Courier New"/>
              </a:rPr>
              <a:t>Platforma oferuje kursy z zakresu IT, grafiki, marketingu, języków obcych oraz rozwoju osobistego. </a:t>
            </a:r>
            <a:endParaRPr b="1" i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i="1" lang="pl" sz="1600" u="sng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– WebToLearn</a:t>
            </a:r>
            <a:endParaRPr b="1" i="1" sz="1600" u="sng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pl">
                <a:latin typeface="Courier New"/>
                <a:ea typeface="Courier New"/>
                <a:cs typeface="Courier New"/>
                <a:sym typeface="Courier New"/>
              </a:rPr>
              <a:t>Platforma umożliwiająca          tworzenie i sprzedaż        własnych kursów online,        e-booków oraz webinarów</a:t>
            </a:r>
            <a:endParaRPr b="1" i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73" name="Google Shape;173;p21"/>
          <p:cNvSpPr txBox="1"/>
          <p:nvPr/>
        </p:nvSpPr>
        <p:spPr>
          <a:xfrm>
            <a:off x="4763775" y="1204250"/>
            <a:ext cx="3729300" cy="31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l" sz="13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1" lang="pl" sz="1600" u="sng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— NAVOICA</a:t>
            </a:r>
            <a:endParaRPr b="1" i="1" sz="1600" u="sng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pl">
                <a:latin typeface="Courier New"/>
                <a:ea typeface="Courier New"/>
                <a:cs typeface="Courier New"/>
                <a:sym typeface="Courier New"/>
              </a:rPr>
              <a:t>Polska platforma edukacyjna typu MOOC oferująca kursy z zakresu </a:t>
            </a:r>
            <a:r>
              <a:rPr b="1" i="1" lang="pl" u="sng">
                <a:latin typeface="Courier New"/>
                <a:ea typeface="Courier New"/>
                <a:cs typeface="Courier New"/>
                <a:sym typeface="Courier New"/>
              </a:rPr>
              <a:t>biznesu, zarządzania, ekonomii, finansów, pedagogiki, informatyki oraz socjologii.</a:t>
            </a:r>
            <a:endParaRPr b="1" i="1" u="sng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i="1" lang="pl" sz="1600" u="sng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– Akademia PARP</a:t>
            </a:r>
            <a:endParaRPr b="1" i="1" sz="1600" u="sng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pl">
                <a:latin typeface="Courier New"/>
                <a:ea typeface="Courier New"/>
                <a:cs typeface="Courier New"/>
                <a:sym typeface="Courier New"/>
              </a:rPr>
              <a:t>Kursy online z zakresu </a:t>
            </a:r>
            <a:r>
              <a:rPr b="1" i="1" lang="pl" u="sng">
                <a:latin typeface="Courier New"/>
                <a:ea typeface="Courier New"/>
                <a:cs typeface="Courier New"/>
                <a:sym typeface="Courier New"/>
              </a:rPr>
              <a:t>finansów, marketingu, prawa, zarządzania</a:t>
            </a:r>
            <a:endParaRPr b="1" i="1" u="sng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5250" y="2714052"/>
            <a:ext cx="2186175" cy="127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8325" y="1044477"/>
            <a:ext cx="1753923" cy="66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68525" y="904050"/>
            <a:ext cx="1853100" cy="770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91221" y="2714046"/>
            <a:ext cx="1430400" cy="143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